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E65"/>
    <a:srgbClr val="64FBA5"/>
    <a:srgbClr val="6BCBFA"/>
    <a:srgbClr val="3F5CB4"/>
    <a:srgbClr val="40A16A"/>
    <a:srgbClr val="FF8666"/>
    <a:srgbClr val="3C9763"/>
    <a:srgbClr val="BF7B69"/>
    <a:srgbClr val="A63D21"/>
    <a:srgbClr val="68A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1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7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проценты</c:v>
                </c:pt>
              </c:strCache>
            </c:strRef>
          </c:tx>
          <c:dPt>
            <c:idx val="0"/>
            <c:bubble3D val="0"/>
            <c:spPr>
              <a:solidFill>
                <a:srgbClr val="A63D21"/>
              </a:solidFill>
              <a:ln w="19050">
                <a:solidFill>
                  <a:srgbClr val="FF86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543-4C52-B4BA-637F9E7221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FF86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43-4C52-B4BA-637F9E7221B2}"/>
              </c:ext>
            </c:extLst>
          </c:dPt>
          <c:dPt>
            <c:idx val="2"/>
            <c:bubble3D val="0"/>
            <c:spPr>
              <a:solidFill>
                <a:srgbClr val="BF7B69"/>
              </a:solidFill>
              <a:ln w="19050">
                <a:solidFill>
                  <a:srgbClr val="FF86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43-4C52-B4BA-637F9E7221B2}"/>
              </c:ext>
            </c:extLst>
          </c:dPt>
          <c:cat>
            <c:strRef>
              <c:f>Лист1!$A$2:$A$4</c:f>
              <c:strCache>
                <c:ptCount val="3"/>
                <c:pt idx="0">
                  <c:v>сложность 1</c:v>
                </c:pt>
                <c:pt idx="1">
                  <c:v>сложность 2</c:v>
                </c:pt>
                <c:pt idx="2">
                  <c:v>сложность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40</c:v>
                </c:pt>
                <c:pt idx="1">
                  <c:v>35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3-4C52-B4BA-637F9E722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EFC2-453C-488B-8F2B-0B4E499B0D7C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E6774-3370-4B35-85E2-E36ECCE021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0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DD6D-C78A-4738-9306-28529072D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F73F60-3AD0-4196-AFC7-3E91F5241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C962E-C185-4204-96BE-CA31130C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B645-4418-472A-A43A-DD32A0E10D88}" type="datetime1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084725-A4E8-4510-827A-68739F53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6436CF-64C5-42F6-BAB1-262287E9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44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13437-9B4A-4769-A631-08EED9C7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571652-EAA2-4A16-BD33-24D5CD309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39924A-0F37-442C-9662-CC355FE1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BBBD-9358-4A90-B7C7-D402B9F1273A}" type="datetime1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EBCD50-EF12-4312-8961-339BCD8C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5B855-094A-4C4E-A9AE-D882EBA6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6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FE1D09-FD0D-4563-9836-414CBFD66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DA8F35-DB0C-4004-9E0B-1D056DE0F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8B043B-F211-4017-89C9-4C9A1B16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679D-E541-4920-A4A4-4022379D3F13}" type="datetime1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4A58A4-C1A3-4648-B24E-23E23775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0E9CB4-0A62-4D14-8F5D-9421B312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9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9B8CC-4A01-48EC-861B-009EBF24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5C151-1A8E-4F7C-9C23-1914281EA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C8342E-013B-4107-BE0F-D1C8512B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1BCB-AE3B-46A5-A786-8FB784E626E6}" type="datetime1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851FA8-80B6-4FD4-929C-DE73E0B2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AB4C64-EA82-49BD-B570-CA7EBEB8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7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82C6-E59E-4234-B745-0896267F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695563-01BD-4803-96BE-5465E741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86E60-E02D-4F69-A99D-19B41E5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E217-BE89-41A6-8DC8-EE869AE937A8}" type="datetime1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B7035-EFD7-4F3B-ABC3-CE10973B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206F17-2272-4F67-A50F-E9681886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14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19C4A-A9A3-4380-A95A-317B32ED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CFF62-0D32-45FA-891C-C40C214FC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4C9E86-ED99-4CAA-9079-92A8752E3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397D59-58C5-44C7-8A7D-99239144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8A90-4913-4B91-8666-2F647C7DBEAC}" type="datetime1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34FD75-AE4F-4F28-961F-5FB02D0B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A9EA60-4557-4C21-BAB7-17E66D45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4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9811C-DB92-47B2-8FD5-1F241F0A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8122F1-CFD9-4763-8BD1-DD65A0D6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14957A-512A-45B1-8856-45010E83F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680DC2-0C12-489E-A1AD-30D06A459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4CF9EE-2AD0-4DFA-94A0-2ACDC3A58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7D7111-A2AC-4A38-A246-3458A749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23A1-65C2-4E43-8894-FF62409860BB}" type="datetime1">
              <a:rPr lang="ru-RU" smtClean="0"/>
              <a:t>05.10.2025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EE3E7F-B60A-450C-A737-1B33C08B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56F3EA-D17F-4D88-A5CF-675384C2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63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DA875-2F33-4D0B-A75F-C9C2B49C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5F70CC-B847-4B6D-A2DA-90040238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16BC-7A78-4858-98C4-682FA96F5C03}" type="datetime1">
              <a:rPr lang="ru-RU" smtClean="0"/>
              <a:t>05.10.2025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FC5907-BBA4-4F8C-B99D-61EB02FF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C58456-26D4-4E7F-A052-178D93F3B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31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53ADC6-01DB-45F7-BCED-127F7874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58CF-551C-4F9D-A464-E09D5C786F32}" type="datetime1">
              <a:rPr lang="ru-RU" smtClean="0"/>
              <a:t>05.10.2025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1BCB01-1AB2-49CC-89A4-8DE7DA6F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3EC7A4-3C7A-4BA7-B2E5-698ED376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5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524F9-1212-47C6-880A-EB3890E6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C8B0C-71A7-4DC6-B363-8B094D5C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936D0A-164A-44B3-959F-4611F4CA4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21ABB0-5537-4F13-AB2A-70B83487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B94D-7096-4C62-ADDB-4B7C5C605948}" type="datetime1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300B6B-817D-4F82-A799-A0AF44AB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F660A9-98D7-42F2-BAC3-45CE0616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34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AD4D8-E027-4C79-BBD7-6206A218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8D52CA-206F-49BE-885C-2639ECB30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32AB8F-12E2-4A97-A615-4C3F63B6C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67D433-B529-4970-8FE8-4CF6862C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049B-4D2F-4EFA-BC9C-E3AD01D53D62}" type="datetime1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2191EB-FD7B-4E9D-BA23-C8D84BF8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1B2DE8-5357-4CD0-8A25-E6A97B3C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53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52191-CA7A-4E1C-A67F-C66CD9C7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44CE78-AA54-475B-9CDB-B158B32BE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1929FC-4DC3-4747-ACCF-2344374D1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7C804-3DCB-45E9-A319-19687C8CBD06}" type="datetime1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97A62C-6C47-4CA3-8E9A-A5885B90A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Design by: [Artak] Team 2025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B9BB8-71BD-4CB9-A3C1-F4CAFEFCC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CBE0B-47EF-4DF3-85BD-119470380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6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880EE-4B93-417F-B1CD-CE8D2C239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3187" y="1441158"/>
            <a:ext cx="4945626" cy="64892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CYBER GARDEN HARDWER</a:t>
            </a:r>
            <a:endParaRPr lang="ru-RU" sz="44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D622AA-D4C0-48A2-BDA0-CDB01D49A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8154" y="4992857"/>
            <a:ext cx="4355692" cy="567813"/>
          </a:xfrm>
        </p:spPr>
        <p:txBody>
          <a:bodyPr/>
          <a:lstStyle/>
          <a:p>
            <a:r>
              <a:rPr lang="ru-RU" dirty="0">
                <a:solidFill>
                  <a:srgbClr val="6BCBFA"/>
                </a:solidFill>
                <a:latin typeface="Bahnschrift Condensed" panose="020B0502040204020203" pitchFamily="34" charset="0"/>
              </a:rPr>
              <a:t>Кейс компании ФГУП «РНИИРС»</a:t>
            </a:r>
            <a:endParaRPr lang="ru-RU" dirty="0">
              <a:solidFill>
                <a:srgbClr val="6BCBF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3797F-44FF-1A18-66CF-8FE29F839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3" y="1948168"/>
            <a:ext cx="3016114" cy="3016114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B7A87D-CED7-9849-9FE6-6A07DDB8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02291-7AEE-4968-8810-6D4A5F67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115" y="90637"/>
            <a:ext cx="923261" cy="85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4CED96-7FD9-4489-91A2-3D79BBD2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49" y="323406"/>
            <a:ext cx="1244765" cy="5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Изображение выглядит как текст, Шрифт, Графи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52892C-4F88-4FD3-8DBF-6B243748A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38" y="-162063"/>
            <a:ext cx="1880719" cy="13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зображение выглядит как Графика, снимок экрана, графический дизайн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2C3B57-EDFA-4316-9AA2-778BA558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047" y="207571"/>
            <a:ext cx="1299219" cy="78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F4163A4-64AB-4B4C-BA6F-AA03401E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30" y="393415"/>
            <a:ext cx="2100110" cy="49440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2D497-A5E7-41BD-8D4A-A1DB950BD8C8}"/>
              </a:ext>
            </a:extLst>
          </p:cNvPr>
          <p:cNvSpPr txBox="1"/>
          <p:nvPr/>
        </p:nvSpPr>
        <p:spPr>
          <a:xfrm>
            <a:off x="7773978" y="365042"/>
            <a:ext cx="1107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Студенческое</a:t>
            </a:r>
          </a:p>
          <a:p>
            <a:r>
              <a:rPr lang="ru-RU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Конструкторское</a:t>
            </a:r>
          </a:p>
          <a:p>
            <a:r>
              <a:rPr lang="ru-RU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Бюро</a:t>
            </a:r>
          </a:p>
          <a:p>
            <a:endParaRPr lang="ru-RU" sz="1000" dirty="0">
              <a:solidFill>
                <a:srgbClr val="6BCBFA"/>
              </a:solidFill>
            </a:endParaRPr>
          </a:p>
        </p:txBody>
      </p:sp>
      <p:pic>
        <p:nvPicPr>
          <p:cNvPr id="10" name="Рисунок 9" descr="Изображение выглядит как символ, логотип, круг, эмбле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E45E269-6FAD-4DB0-ADD7-BDF2B9F54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667" y1="35000" x2="49667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61" y="-139114"/>
            <a:ext cx="1211121" cy="12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89A56C-C6F2-10DC-B319-016C60C3EBE7}"/>
              </a:ext>
            </a:extLst>
          </p:cNvPr>
          <p:cNvSpPr txBox="1"/>
          <p:nvPr/>
        </p:nvSpPr>
        <p:spPr>
          <a:xfrm>
            <a:off x="3907317" y="871661"/>
            <a:ext cx="4377366" cy="3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en-US" sz="4000" b="1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</a:t>
            </a:r>
            <a:r>
              <a:rPr lang="ru-RU" sz="4000" b="1" dirty="0">
                <a:solidFill>
                  <a:srgbClr val="64FBA5"/>
                </a:solidFill>
                <a:latin typeface="Bahnschrift Condensed" panose="020B0502040204020203" pitchFamily="34" charset="0"/>
              </a:rPr>
              <a:t>_АНАЛИЗ_УГРОЗ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FA57D9-6A9D-EB77-3039-A2740A53F273}"/>
              </a:ext>
            </a:extLst>
          </p:cNvPr>
          <p:cNvSpPr txBox="1"/>
          <p:nvPr/>
        </p:nvSpPr>
        <p:spPr>
          <a:xfrm>
            <a:off x="1133475" y="2276474"/>
            <a:ext cx="61531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Ограничения </a:t>
            </a:r>
            <a:r>
              <a:rPr lang="ru-RU" sz="2200" dirty="0" err="1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трилатерации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требует синхронизации</a:t>
            </a:r>
          </a:p>
          <a:p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Низкая точность существующих решений на основе </a:t>
            </a:r>
          </a:p>
          <a:p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    данного метода</a:t>
            </a:r>
          </a:p>
          <a:p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Сложности масштабирования системы</a:t>
            </a:r>
            <a:endParaRPr lang="en-US" sz="2200" dirty="0">
              <a:solidFill>
                <a:srgbClr val="64FBA5"/>
              </a:solidFill>
            </a:endParaRPr>
          </a:p>
          <a:p>
            <a:endParaRPr lang="en-US" sz="2200" dirty="0">
              <a:solidFill>
                <a:srgbClr val="64FBA5"/>
              </a:solidFill>
            </a:endParaRPr>
          </a:p>
          <a:p>
            <a:endParaRPr lang="ru-RU" sz="2200" dirty="0">
              <a:solidFill>
                <a:srgbClr val="64FBA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17924-1F6E-43CB-2BD8-3574B12EB5C2}"/>
              </a:ext>
            </a:extLst>
          </p:cNvPr>
          <p:cNvSpPr txBox="1"/>
          <p:nvPr/>
        </p:nvSpPr>
        <p:spPr>
          <a:xfrm>
            <a:off x="5039056" y="4584882"/>
            <a:ext cx="314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4FBA5"/>
                </a:solidFill>
              </a:rPr>
              <a:t>_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7F766B-E4F6-EE46-E37A-9D2B30DA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29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6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6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244C9-FE22-D681-02AC-CC2A01A4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5DAB6-CDFB-1A0B-4A21-371AD0EADED1}"/>
              </a:ext>
            </a:extLst>
          </p:cNvPr>
          <p:cNvSpPr txBox="1"/>
          <p:nvPr/>
        </p:nvSpPr>
        <p:spPr>
          <a:xfrm>
            <a:off x="3907317" y="871661"/>
            <a:ext cx="4377366" cy="3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en-US" sz="4000" b="1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</a:t>
            </a:r>
            <a:r>
              <a:rPr lang="ru-RU" sz="4000" b="1" dirty="0">
                <a:solidFill>
                  <a:srgbClr val="64FBA5"/>
                </a:solidFill>
                <a:latin typeface="Bahnschrift Condensed" panose="020B0502040204020203" pitchFamily="34" charset="0"/>
              </a:rPr>
              <a:t>_АНАЛИЗ_УГРОЗ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0EB6E-53EF-B0D4-8FF3-48CA33EBDEBE}"/>
              </a:ext>
            </a:extLst>
          </p:cNvPr>
          <p:cNvSpPr txBox="1"/>
          <p:nvPr/>
        </p:nvSpPr>
        <p:spPr>
          <a:xfrm>
            <a:off x="1133475" y="2276474"/>
            <a:ext cx="61531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rgbClr val="FF8666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Ограничения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ru-RU" sz="2200" dirty="0" err="1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трилатерации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ru-RU" sz="2200" dirty="0">
                <a:solidFill>
                  <a:srgbClr val="FF8666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требует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синхронизации</a:t>
            </a:r>
          </a:p>
          <a:p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rgbClr val="FF8666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Низкая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точность </a:t>
            </a:r>
            <a:r>
              <a:rPr lang="ru-RU" sz="2200" dirty="0">
                <a:solidFill>
                  <a:srgbClr val="FF8666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существующих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решений на основе </a:t>
            </a:r>
          </a:p>
          <a:p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    данного метода</a:t>
            </a:r>
          </a:p>
          <a:p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rgbClr val="FF8666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Сложности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  <a:ea typeface="Open Sans" pitchFamily="34" charset="-122"/>
                <a:cs typeface="Open Sans" pitchFamily="34" charset="-120"/>
              </a:rPr>
              <a:t> масштабирования системы</a:t>
            </a:r>
            <a:endParaRPr lang="en-US" sz="2200" dirty="0">
              <a:solidFill>
                <a:srgbClr val="64FBA5"/>
              </a:solidFill>
            </a:endParaRPr>
          </a:p>
          <a:p>
            <a:endParaRPr lang="en-US" sz="2200" dirty="0">
              <a:solidFill>
                <a:srgbClr val="64FBA5"/>
              </a:solidFill>
            </a:endParaRPr>
          </a:p>
          <a:p>
            <a:endParaRPr lang="ru-RU" sz="2200" dirty="0">
              <a:solidFill>
                <a:srgbClr val="64FBA5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0EA493-6536-B49A-33E4-2E03B196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73019-4789-CFEC-6C21-A0F27AFEE2EC}"/>
              </a:ext>
            </a:extLst>
          </p:cNvPr>
          <p:cNvSpPr txBox="1"/>
          <p:nvPr/>
        </p:nvSpPr>
        <p:spPr>
          <a:xfrm>
            <a:off x="5044967" y="4593020"/>
            <a:ext cx="353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4FBA5"/>
                </a:solidFill>
              </a:rPr>
              <a:t>_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2B6E6211-6ACE-10AB-F6DD-B6A5E8186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59164"/>
              </p:ext>
            </p:extLst>
          </p:nvPr>
        </p:nvGraphicFramePr>
        <p:xfrm>
          <a:off x="6524623" y="1837095"/>
          <a:ext cx="5570483" cy="365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6E0736-8BF6-0143-FBAE-4912CB03B5BA}"/>
              </a:ext>
            </a:extLst>
          </p:cNvPr>
          <p:cNvSpPr/>
          <p:nvPr/>
        </p:nvSpPr>
        <p:spPr>
          <a:xfrm rot="4878461">
            <a:off x="9044703" y="2815742"/>
            <a:ext cx="2671585" cy="14448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lIns="91440" tIns="45720" rIns="91440" bIns="45720">
            <a:prstTxWarp prst="textArchUp">
              <a:avLst>
                <a:gd name="adj" fmla="val 11882828"/>
              </a:avLst>
            </a:prstTxWarp>
            <a:spAutoFit/>
          </a:bodyPr>
          <a:lstStyle/>
          <a:p>
            <a:pPr latinLnBrk="1"/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ОГРАНИЧЕННИЯ ТРИЛАТЕРАЦИИ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AEBF53-EAB3-B583-A9A8-E5D0A5FFE3EA}"/>
              </a:ext>
            </a:extLst>
          </p:cNvPr>
          <p:cNvSpPr/>
          <p:nvPr/>
        </p:nvSpPr>
        <p:spPr>
          <a:xfrm rot="12581164">
            <a:off x="7371097" y="3650758"/>
            <a:ext cx="2872476" cy="164315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lIns="91440" tIns="45720" rIns="91440" bIns="45720">
            <a:prstTxWarp prst="textArchUp">
              <a:avLst>
                <a:gd name="adj" fmla="val 11157499"/>
              </a:avLst>
            </a:prstTxWarp>
            <a:spAutoFit/>
          </a:bodyPr>
          <a:lstStyle/>
          <a:p>
            <a:pPr latinLnBrk="1"/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СЛОЖНОСТЬ МАСШТАБИРОВАНИЯ</a:t>
            </a:r>
          </a:p>
        </p:txBody>
      </p:sp>
      <p:sp>
        <p:nvSpPr>
          <p:cNvPr id="9" name="TextBox 8"/>
          <p:cNvSpPr txBox="1"/>
          <p:nvPr/>
        </p:nvSpPr>
        <p:spPr>
          <a:xfrm rot="19359881">
            <a:off x="7333525" y="2147831"/>
            <a:ext cx="2441073" cy="97938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816063"/>
              </a:avLst>
            </a:prstTxWarp>
            <a:spAutoFit/>
          </a:bodyPr>
          <a:lstStyle/>
          <a:p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НИЗКАЯ ТОЧНОСТЬ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3056690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37A5B-B013-B63B-81C7-E1C98BB32A34}"/>
              </a:ext>
            </a:extLst>
          </p:cNvPr>
          <p:cNvSpPr txBox="1"/>
          <p:nvPr/>
        </p:nvSpPr>
        <p:spPr>
          <a:xfrm>
            <a:off x="3046651" y="1019133"/>
            <a:ext cx="6602173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en-US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</a:t>
            </a:r>
            <a:r>
              <a:rPr lang="ru-RU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_РАЗВЕРТЫВАНИЕ_РЕШЕНИЯ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92E24-10EA-882E-95E5-95A3C7383B34}"/>
              </a:ext>
            </a:extLst>
          </p:cNvPr>
          <p:cNvSpPr txBox="1"/>
          <p:nvPr/>
        </p:nvSpPr>
        <p:spPr>
          <a:xfrm>
            <a:off x="887121" y="3124200"/>
            <a:ext cx="3708000" cy="10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1"/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</a:t>
            </a:r>
            <a:r>
              <a:rPr lang="en-US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TDOA</a:t>
            </a:r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(TIME DIFFERENCE OF ARRIVAL)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pPr algn="ctr" latinLnBrk="1"/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  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[PRECISION: 2-5 CM]</a:t>
            </a:r>
            <a:endParaRPr lang="en-US" sz="22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sz="22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9C526-C7A1-6F97-16BA-B505FA06234A}"/>
              </a:ext>
            </a:extLst>
          </p:cNvPr>
          <p:cNvSpPr txBox="1"/>
          <p:nvPr/>
        </p:nvSpPr>
        <p:spPr>
          <a:xfrm>
            <a:off x="4636112" y="3044278"/>
            <a:ext cx="29197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1"/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</a:t>
            </a:r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СИСТЕМА</a:t>
            </a:r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 МАЯКОВ</a:t>
            </a:r>
          </a:p>
          <a:p>
            <a:pPr algn="ctr" latinLnBrk="1"/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  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NODES: RECEIVER + BEACON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E4A42-128E-FAEA-4EFC-B0017D6E9E5D}"/>
              </a:ext>
            </a:extLst>
          </p:cNvPr>
          <p:cNvSpPr txBox="1"/>
          <p:nvPr/>
        </p:nvSpPr>
        <p:spPr>
          <a:xfrm>
            <a:off x="7514896" y="3044278"/>
            <a:ext cx="39123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1"/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ДВУХЭТАПНАЯ </a:t>
            </a:r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КАЛИБРОВКА</a:t>
            </a:r>
          </a:p>
          <a:p>
            <a:pPr algn="ctr" latinLnBrk="1"/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  [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CALIBRATION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: 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AUTOMATIC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]</a:t>
            </a:r>
          </a:p>
        </p:txBody>
      </p:sp>
      <p:pic>
        <p:nvPicPr>
          <p:cNvPr id="11" name="19d40fd622ee7b1">
            <a:hlinkClick r:id="" action="ppaction://media"/>
            <a:extLst>
              <a:ext uri="{FF2B5EF4-FFF2-40B4-BE49-F238E27FC236}">
                <a16:creationId xmlns:a16="http://schemas.microsoft.com/office/drawing/2014/main" id="{DC726625-9B1B-FE96-986D-DEC5C69BC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9475" y="312420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EE7C6A-4E52-CC47-6B40-6488E3B18950}"/>
              </a:ext>
            </a:extLst>
          </p:cNvPr>
          <p:cNvSpPr txBox="1"/>
          <p:nvPr/>
        </p:nvSpPr>
        <p:spPr>
          <a:xfrm>
            <a:off x="10665032" y="3382832"/>
            <a:ext cx="314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4FBA5"/>
                </a:solidFill>
              </a:rPr>
              <a:t>_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93D908A-08B2-C02C-0EF7-4788E2BB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76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78"/>
                            </p:stCondLst>
                            <p:childTnLst>
                              <p:par>
                                <p:cTn id="1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878"/>
                            </p:stCondLst>
                            <p:childTnLst>
                              <p:par>
                                <p:cTn id="19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29874-37BB-329F-EB64-1DBA59CBA4F8}"/>
              </a:ext>
            </a:extLst>
          </p:cNvPr>
          <p:cNvSpPr txBox="1"/>
          <p:nvPr/>
        </p:nvSpPr>
        <p:spPr>
          <a:xfrm>
            <a:off x="3526404" y="888443"/>
            <a:ext cx="5139192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en-US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</a:t>
            </a:r>
            <a:r>
              <a:rPr lang="ru-RU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_АППАРАТНАЯ_АРХИТЕКТУРА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DD0CC-B59C-CCEF-FD0A-B4965EF217A8}"/>
              </a:ext>
            </a:extLst>
          </p:cNvPr>
          <p:cNvSpPr txBox="1"/>
          <p:nvPr/>
        </p:nvSpPr>
        <p:spPr>
          <a:xfrm>
            <a:off x="1219853" y="2775713"/>
            <a:ext cx="2431228" cy="86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УСТРОЙСТВО 1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]: </a:t>
            </a:r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  <a:p>
            <a:pPr algn="ctr" latinLnBrk="1"/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РЕСИВЕР</a:t>
            </a:r>
            <a:r>
              <a:rPr lang="en-US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/</a:t>
            </a:r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КООРДИНАТОР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D08D5-61A4-C896-A913-6682F0602211}"/>
              </a:ext>
            </a:extLst>
          </p:cNvPr>
          <p:cNvSpPr txBox="1"/>
          <p:nvPr/>
        </p:nvSpPr>
        <p:spPr>
          <a:xfrm>
            <a:off x="4988410" y="2822991"/>
            <a:ext cx="2215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[УСТРОЙСТВА 2-3]: </a:t>
            </a:r>
          </a:p>
          <a:p>
            <a:pPr algn="ctr" latinLnBrk="1"/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СТАТИЧЕСКИЕ МАЯКИ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014AF-2535-380F-9669-139C3FA11356}"/>
              </a:ext>
            </a:extLst>
          </p:cNvPr>
          <p:cNvSpPr txBox="1"/>
          <p:nvPr/>
        </p:nvSpPr>
        <p:spPr>
          <a:xfrm>
            <a:off x="10681781" y="3987868"/>
            <a:ext cx="314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4FBA5"/>
                </a:solidFill>
              </a:rPr>
              <a:t>_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B3AD10-A7BA-3C1B-906B-14BBF0ED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D08D5-61A4-C896-A913-6682F0602211}"/>
              </a:ext>
            </a:extLst>
          </p:cNvPr>
          <p:cNvSpPr txBox="1"/>
          <p:nvPr/>
        </p:nvSpPr>
        <p:spPr>
          <a:xfrm>
            <a:off x="8455676" y="2871970"/>
            <a:ext cx="1689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[УСТРОЙСТВО 4]: 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pPr algn="ctr" latinLnBrk="1"/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ОБЪЕКТ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pPr algn="ctr"/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089" y="3833980"/>
            <a:ext cx="4046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ESP32: Wi-Fi 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сеть, </a:t>
            </a:r>
            <a:r>
              <a:rPr lang="en-US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Web-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сервер, </a:t>
            </a:r>
            <a:r>
              <a:rPr lang="ru-RU" sz="2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команды,</a:t>
            </a:r>
            <a:endParaRPr lang="ru-RU" sz="20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sz="2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TDOA 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расчеты, </a:t>
            </a:r>
            <a:r>
              <a:rPr lang="ru-RU" sz="2000" dirty="0" err="1">
                <a:solidFill>
                  <a:srgbClr val="64FBA5"/>
                </a:solidFill>
                <a:latin typeface="Bahnschrift Condensed" panose="020B0502040204020203" pitchFamily="34" charset="0"/>
              </a:rPr>
              <a:t>трилатерация</a:t>
            </a:r>
            <a:endParaRPr lang="ru-RU" sz="20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5558" y="3833980"/>
            <a:ext cx="328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ESP32 + KY-037/KY-038 (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приём)</a:t>
            </a:r>
          </a:p>
          <a:p>
            <a:pPr algn="ctr"/>
            <a:r>
              <a:rPr lang="en-US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KY-006/KY-012 (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сигнал)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73423" y="3987868"/>
            <a:ext cx="29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ESP32 + 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динамик</a:t>
            </a:r>
            <a:r>
              <a:rPr lang="en-US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 (</a:t>
            </a:r>
            <a:r>
              <a:rPr lang="ru-RU" sz="2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излучатель)</a:t>
            </a:r>
          </a:p>
        </p:txBody>
      </p:sp>
    </p:spTree>
    <p:extLst>
      <p:ext uri="{BB962C8B-B14F-4D97-AF65-F5344CB8AC3E}">
        <p14:creationId xmlns:p14="http://schemas.microsoft.com/office/powerpoint/2010/main" val="34355568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4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6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2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3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9d40fd622ee7b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8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80"/>
                            </p:stCondLst>
                            <p:childTnLst>
                              <p:par>
                                <p:cTn id="2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2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7" grpId="1"/>
      <p:bldP spid="10" grpId="0"/>
      <p:bldP spid="12" grpId="0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920F0-BE3E-C4F6-C7F5-12E5E3E98ACD}"/>
              </a:ext>
            </a:extLst>
          </p:cNvPr>
          <p:cNvSpPr txBox="1"/>
          <p:nvPr/>
        </p:nvSpPr>
        <p:spPr>
          <a:xfrm>
            <a:off x="3046651" y="1019133"/>
            <a:ext cx="6602173" cy="37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ru-RU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&gt;_СИСТЕМНОЕ_ЯДРО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9FE87-17DF-4059-140E-EFCE4A860A63}"/>
              </a:ext>
            </a:extLst>
          </p:cNvPr>
          <p:cNvSpPr txBox="1"/>
          <p:nvPr/>
        </p:nvSpPr>
        <p:spPr>
          <a:xfrm>
            <a:off x="2669281" y="2009947"/>
            <a:ext cx="23546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[HARDWARE]: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</a:t>
            </a:r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ESP32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</a:t>
            </a:r>
            <a:r>
              <a:rPr lang="ru-RU" sz="2200" dirty="0" smtClean="0">
                <a:solidFill>
                  <a:srgbClr val="6BCBFA"/>
                </a:solidFill>
                <a:latin typeface="Bahnschrift Condensed" panose="020B0502040204020203" pitchFamily="34" charset="0"/>
              </a:rPr>
              <a:t>Аудио оборудование</a:t>
            </a:r>
            <a:endParaRPr lang="en-US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Arduino UNO</a:t>
            </a:r>
          </a:p>
          <a:p>
            <a:endParaRPr lang="en-US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endParaRPr lang="en-US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50653-0414-C77C-5F2F-32FED78C13E3}"/>
              </a:ext>
            </a:extLst>
          </p:cNvPr>
          <p:cNvSpPr txBox="1"/>
          <p:nvPr/>
        </p:nvSpPr>
        <p:spPr>
          <a:xfrm>
            <a:off x="8369449" y="1982450"/>
            <a:ext cx="224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[SOFTWARE]: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C++ 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</a:t>
            </a:r>
            <a:r>
              <a:rPr lang="en-US" sz="2200" dirty="0" err="1">
                <a:solidFill>
                  <a:srgbClr val="6BCBFA"/>
                </a:solidFill>
                <a:latin typeface="Bahnschrift Condensed" panose="020B0502040204020203" pitchFamily="34" charset="0"/>
              </a:rPr>
              <a:t>ESPAsyncWebServer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TDOA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54FAE-C4A8-2FD6-B438-DC7DAC151A5F}"/>
              </a:ext>
            </a:extLst>
          </p:cNvPr>
          <p:cNvSpPr txBox="1"/>
          <p:nvPr/>
        </p:nvSpPr>
        <p:spPr>
          <a:xfrm>
            <a:off x="5519060" y="4151664"/>
            <a:ext cx="1657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[PROTOCOLS]: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Wi-Fi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Ultrasound</a:t>
            </a: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- </a:t>
            </a:r>
            <a:r>
              <a:rPr lang="en-US" sz="2200" dirty="0" err="1">
                <a:solidFill>
                  <a:srgbClr val="6BCBFA"/>
                </a:solidFill>
                <a:latin typeface="Bahnschrift Condensed" panose="020B0502040204020203" pitchFamily="34" charset="0"/>
              </a:rPr>
              <a:t>WebSocket</a:t>
            </a:r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53DFC-2198-482A-BE71-B1C4D2215C32}"/>
              </a:ext>
            </a:extLst>
          </p:cNvPr>
          <p:cNvSpPr txBox="1"/>
          <p:nvPr/>
        </p:nvSpPr>
        <p:spPr>
          <a:xfrm>
            <a:off x="6717698" y="5162342"/>
            <a:ext cx="314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4FBA5"/>
                </a:solidFill>
              </a:rPr>
              <a:t>_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2B801CA-BED6-8F2C-5E8F-8B27BBF91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07" y="3799693"/>
            <a:ext cx="753856" cy="753856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5426719-B6E0-6612-3F1B-587EE153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06" y="3084850"/>
            <a:ext cx="811924" cy="81192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31" y="4133605"/>
            <a:ext cx="914400" cy="619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63" y="1950131"/>
            <a:ext cx="740517" cy="74051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7" y="1824040"/>
            <a:ext cx="630961" cy="6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16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44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44"/>
                            </p:stCondLst>
                            <p:childTnLst>
                              <p:par>
                                <p:cTn id="3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44"/>
                            </p:stCondLst>
                            <p:childTnLst>
                              <p:par>
                                <p:cTn id="38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432624-5575-6D7F-54BD-876BF0E3E6C7}"/>
              </a:ext>
            </a:extLst>
          </p:cNvPr>
          <p:cNvSpPr txBox="1"/>
          <p:nvPr/>
        </p:nvSpPr>
        <p:spPr>
          <a:xfrm>
            <a:off x="3046651" y="1019133"/>
            <a:ext cx="6602173" cy="37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ru-RU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&gt;_ТЕСТИРОВАНИЕ_СИСТЕМЫ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0116824-030E-AD1B-5A12-EC536626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3" name="arta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26" t="10904" r="482" b="6715"/>
          <a:stretch/>
        </p:blipFill>
        <p:spPr>
          <a:xfrm>
            <a:off x="3110550" y="1502979"/>
            <a:ext cx="6474374" cy="30585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77312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76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by: [Artak] Team 2025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2624-5575-6D7F-54BD-876BF0E3E6C7}"/>
              </a:ext>
            </a:extLst>
          </p:cNvPr>
          <p:cNvSpPr txBox="1"/>
          <p:nvPr/>
        </p:nvSpPr>
        <p:spPr>
          <a:xfrm>
            <a:off x="3046651" y="1019133"/>
            <a:ext cx="6602173" cy="34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ru-RU" sz="4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&gt;_СОСТАВ_КОМАНДЫ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7025" y="1914770"/>
            <a:ext cx="1765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Сергей Морозов</a:t>
            </a:r>
            <a:endParaRPr lang="ru-RU" sz="28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3010" y="1914770"/>
            <a:ext cx="1765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Лев</a:t>
            </a:r>
          </a:p>
          <a:p>
            <a:r>
              <a:rPr lang="ru-RU" sz="2800" dirty="0" err="1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Майфат</a:t>
            </a:r>
            <a:endParaRPr lang="ru-RU" sz="28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7025" y="4292269"/>
            <a:ext cx="1765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Богдан</a:t>
            </a:r>
          </a:p>
          <a:p>
            <a:r>
              <a:rPr lang="ru-RU" sz="2800" dirty="0" err="1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Гутый</a:t>
            </a:r>
            <a:endParaRPr lang="ru-RU" sz="28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010" y="4292269"/>
            <a:ext cx="1765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Артем</a:t>
            </a:r>
          </a:p>
          <a:p>
            <a:r>
              <a:rPr lang="ru-RU" sz="2800" dirty="0" err="1" smtClean="0">
                <a:solidFill>
                  <a:srgbClr val="B7FE65"/>
                </a:solidFill>
                <a:latin typeface="Bahnschrift Condensed" panose="020B0502040204020203" pitchFamily="34" charset="0"/>
              </a:rPr>
              <a:t>Кардашов</a:t>
            </a:r>
            <a:endParaRPr lang="ru-RU" sz="28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7680" y="2191768"/>
            <a:ext cx="215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-Архитектура проекта</a:t>
            </a:r>
            <a:endParaRPr lang="ru-RU" sz="20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3012" y="2191768"/>
            <a:ext cx="277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-Сборка аппаратуры проекта</a:t>
            </a:r>
            <a:endParaRPr lang="ru-RU" sz="20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13087" y="4555732"/>
            <a:ext cx="215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-Веб-сервис проекта</a:t>
            </a:r>
            <a:endParaRPr lang="ru-RU" sz="20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83012" y="4569267"/>
            <a:ext cx="215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64FBA5"/>
                </a:solidFill>
                <a:latin typeface="Bahnschrift Condensed" panose="020B0502040204020203" pitchFamily="34" charset="0"/>
              </a:rPr>
              <a:t>-Презентация проекта</a:t>
            </a:r>
            <a:endParaRPr lang="ru-RU" sz="20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83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F766F-583B-63B3-7B39-57FDDD064EC6}"/>
              </a:ext>
            </a:extLst>
          </p:cNvPr>
          <p:cNvSpPr txBox="1"/>
          <p:nvPr/>
        </p:nvSpPr>
        <p:spPr>
          <a:xfrm>
            <a:off x="1187669" y="1953742"/>
            <a:ext cx="521313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C:\HACKATHON</a:t>
            </a:r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\</a:t>
            </a:r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ARTAK_POSITIONAL_SYSTEM</a:t>
            </a:r>
          </a:p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[STATUS: MISSION_ACCOMPLISHED]</a:t>
            </a:r>
          </a:p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[ARTak_TEAM_2025]</a:t>
            </a:r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  <a:p>
            <a:endParaRPr lang="ru-RU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r>
              <a:rPr lang="ru-RU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</a:t>
            </a:r>
            <a:r>
              <a:rPr lang="ru-RU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 </a:t>
            </a:r>
            <a:r>
              <a:rPr lang="ru-RU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СПАСИБО ЗА ВНИМАНИЕ</a:t>
            </a:r>
          </a:p>
          <a:p>
            <a:endParaRPr lang="en-US" sz="2200" dirty="0">
              <a:solidFill>
                <a:srgbClr val="6BCBFA"/>
              </a:solidFill>
              <a:latin typeface="Bahnschrift Condensed" panose="020B0502040204020203" pitchFamily="34" charset="0"/>
            </a:endParaRP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$ telegram: </a:t>
            </a:r>
            <a:r>
              <a:rPr lang="en-US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@</a:t>
            </a:r>
            <a:r>
              <a:rPr lang="en-US" sz="2200" dirty="0" err="1">
                <a:solidFill>
                  <a:srgbClr val="B7FE65"/>
                </a:solidFill>
                <a:latin typeface="Bahnschrift Condensed" panose="020B0502040204020203" pitchFamily="34" charset="0"/>
              </a:rPr>
              <a:t>darti_vader</a:t>
            </a:r>
            <a:endParaRPr lang="en-US" sz="22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$ email: </a:t>
            </a:r>
            <a:r>
              <a:rPr lang="en-US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smorozov@sfedu.ru</a:t>
            </a:r>
            <a:endParaRPr lang="ru-RU" sz="2200" dirty="0">
              <a:solidFill>
                <a:srgbClr val="B7FE65"/>
              </a:solidFill>
              <a:latin typeface="Bahnschrift Condensed" panose="020B0502040204020203" pitchFamily="34" charset="0"/>
            </a:endParaRPr>
          </a:p>
          <a:p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$ </a:t>
            </a:r>
            <a:r>
              <a:rPr lang="en-US" sz="2200" dirty="0" err="1">
                <a:solidFill>
                  <a:srgbClr val="6BCBFA"/>
                </a:solidFill>
                <a:latin typeface="Bahnschrift Condensed" panose="020B0502040204020203" pitchFamily="34" charset="0"/>
              </a:rPr>
              <a:t>github</a:t>
            </a:r>
            <a:r>
              <a:rPr lang="en-US" sz="2200" dirty="0">
                <a:solidFill>
                  <a:srgbClr val="6BCBFA"/>
                </a:solidFill>
                <a:latin typeface="Bahnschrift Condensed" panose="020B0502040204020203" pitchFamily="34" charset="0"/>
              </a:rPr>
              <a:t>: </a:t>
            </a:r>
            <a:r>
              <a:rPr lang="en-US" sz="2200" dirty="0">
                <a:solidFill>
                  <a:srgbClr val="B7FE65"/>
                </a:solidFill>
                <a:latin typeface="Bahnschrift Condensed" panose="020B0502040204020203" pitchFamily="34" charset="0"/>
              </a:rPr>
              <a:t>https://github.com/DartiVader/CGH_RSRIR</a:t>
            </a:r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  <a:p>
            <a:endParaRPr lang="en-US" sz="22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  <a:p>
            <a:r>
              <a:rPr lang="en-US" sz="22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C:\&gt;</a:t>
            </a:r>
            <a:endParaRPr lang="ru-RU" sz="2200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11012-8199-9DE7-A7FE-37C2FCE7FE2D}"/>
              </a:ext>
            </a:extLst>
          </p:cNvPr>
          <p:cNvSpPr txBox="1"/>
          <p:nvPr/>
        </p:nvSpPr>
        <p:spPr>
          <a:xfrm>
            <a:off x="1567034" y="5303580"/>
            <a:ext cx="314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4FBA5"/>
                </a:solidFill>
              </a:rPr>
              <a:t>_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028ADF7-51D2-9725-22CE-B92E78FC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EF631-DA00-FAC5-C9F4-DAD5F279B5A3}"/>
              </a:ext>
            </a:extLst>
          </p:cNvPr>
          <p:cNvSpPr txBox="1"/>
          <p:nvPr/>
        </p:nvSpPr>
        <p:spPr>
          <a:xfrm>
            <a:off x="3046651" y="1019133"/>
            <a:ext cx="6602173" cy="37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lang="ru-RU" sz="4000" dirty="0">
                <a:solidFill>
                  <a:srgbClr val="64FBA5"/>
                </a:solidFill>
                <a:latin typeface="Bahnschrift Condensed" panose="020B0502040204020203" pitchFamily="34" charset="0"/>
              </a:rPr>
              <a:t>&gt;_ЗАВЕРШЕНИЕ_СЕАНСА</a:t>
            </a:r>
            <a:endParaRPr lang="en-US" sz="4000" b="1" dirty="0">
              <a:solidFill>
                <a:srgbClr val="64FBA5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9" name="19d40fd622ee7b1">
            <a:hlinkClick r:id="" action="ppaction://media"/>
            <a:extLst>
              <a:ext uri="{FF2B5EF4-FFF2-40B4-BE49-F238E27FC236}">
                <a16:creationId xmlns:a16="http://schemas.microsoft.com/office/drawing/2014/main" id="{A4552F1C-3FA8-DB6C-0C88-7D4282F4C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9475" y="3124200"/>
            <a:ext cx="609600" cy="60960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2EDBED-0E2C-CC60-BC8D-63D0663D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Design by: [</a:t>
            </a:r>
            <a:r>
              <a:rPr lang="en-US" dirty="0" err="1">
                <a:latin typeface="Bahnschrift Condensed" panose="020B0502040204020203" pitchFamily="34" charset="0"/>
              </a:rPr>
              <a:t>Artak</a:t>
            </a:r>
            <a:r>
              <a:rPr lang="en-US" dirty="0">
                <a:latin typeface="Bahnschrift Condensed" panose="020B0502040204020203" pitchFamily="34" charset="0"/>
              </a:rPr>
              <a:t>] Team 2025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5" y="1920733"/>
            <a:ext cx="1903850" cy="19038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66" y="3921066"/>
            <a:ext cx="1939159" cy="19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4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42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920"/>
                            </p:stCondLst>
                            <p:childTnLst>
                              <p:par>
                                <p:cTn id="19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  <p:bldP spid="5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320</Words>
  <Application>Microsoft Office PowerPoint</Application>
  <PresentationFormat>Широкоэкранный</PresentationFormat>
  <Paragraphs>98</Paragraphs>
  <Slides>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Bahnschrift Condensed</vt:lpstr>
      <vt:lpstr>Calibri</vt:lpstr>
      <vt:lpstr>Calibri Light</vt:lpstr>
      <vt:lpstr>Open Sans</vt:lpstr>
      <vt:lpstr>Wingdings</vt:lpstr>
      <vt:lpstr>Тема Office</vt:lpstr>
      <vt:lpstr>CYBER GARDEN HARDWER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GARDEN HARDWER</dc:title>
  <dc:creator>Сергей Морозов</dc:creator>
  <cp:lastModifiedBy>Artem</cp:lastModifiedBy>
  <cp:revision>102</cp:revision>
  <dcterms:created xsi:type="dcterms:W3CDTF">2025-09-09T21:06:11Z</dcterms:created>
  <dcterms:modified xsi:type="dcterms:W3CDTF">2025-10-05T10:07:19Z</dcterms:modified>
</cp:coreProperties>
</file>